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4" r:id="rId3"/>
    <p:sldMasterId id="2147483676" r:id="rId4"/>
    <p:sldMasterId id="2147483678" r:id="rId5"/>
    <p:sldMasterId id="2147483682" r:id="rId6"/>
  </p:sldMasterIdLst>
  <p:sldIdLst>
    <p:sldId id="280" r:id="rId7"/>
    <p:sldId id="281" r:id="rId8"/>
    <p:sldId id="282" r:id="rId9"/>
    <p:sldId id="283" r:id="rId10"/>
    <p:sldId id="267" r:id="rId11"/>
    <p:sldId id="268" r:id="rId12"/>
    <p:sldId id="276" r:id="rId13"/>
    <p:sldId id="269" r:id="rId14"/>
    <p:sldId id="277" r:id="rId15"/>
    <p:sldId id="270" r:id="rId16"/>
    <p:sldId id="285" r:id="rId17"/>
    <p:sldId id="278" r:id="rId18"/>
    <p:sldId id="279"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A65779C-AFB1-4E19-AA3F-C7B40FC0FA6D}" type="datetimeFigureOut">
              <a:rPr lang="en-GB" smtClean="0"/>
              <a:pPr/>
              <a:t>24/05/2017</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57577A0-DBA3-4581-9E99-CCF89EA7657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65779C-AFB1-4E19-AA3F-C7B40FC0FA6D}" type="datetimeFigureOut">
              <a:rPr lang="en-GB" smtClean="0"/>
              <a:pPr/>
              <a:t>24/05/2017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57577A0-DBA3-4581-9E99-CCF89EA7657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65779C-AFB1-4E19-AA3F-C7B40FC0FA6D}" type="datetimeFigureOut">
              <a:rPr lang="en-GB" smtClean="0"/>
              <a:pPr/>
              <a:t>24/05/2017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57577A0-DBA3-4581-9E99-CCF89EA76575}"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5779C-AFB1-4E19-AA3F-C7B40FC0FA6D}" type="datetimeFigureOut">
              <a:rPr lang="en-GB" smtClean="0">
                <a:solidFill>
                  <a:prstClr val="black">
                    <a:tint val="75000"/>
                  </a:prstClr>
                </a:solidFill>
              </a:rPr>
              <a:pPr/>
              <a:t>24/05/2017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857577A0-DBA3-4581-9E99-CCF89EA76575}"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5779C-AFB1-4E19-AA3F-C7B40FC0FA6D}" type="datetimeFigureOut">
              <a:rPr lang="en-GB" smtClean="0">
                <a:solidFill>
                  <a:prstClr val="black">
                    <a:tint val="75000"/>
                  </a:prstClr>
                </a:solidFill>
              </a:rPr>
              <a:pPr/>
              <a:t>24/05/2017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857577A0-DBA3-4581-9E99-CCF89EA76575}"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5779C-AFB1-4E19-AA3F-C7B40FC0FA6D}" type="datetimeFigureOut">
              <a:rPr lang="en-GB" smtClean="0">
                <a:solidFill>
                  <a:prstClr val="black">
                    <a:tint val="75000"/>
                  </a:prstClr>
                </a:solidFill>
              </a:rPr>
              <a:pPr/>
              <a:t>24/05/2017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857577A0-DBA3-4581-9E99-CCF89EA76575}"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5779C-AFB1-4E19-AA3F-C7B40FC0FA6D}" type="datetimeFigureOut">
              <a:rPr lang="en-GB" smtClean="0">
                <a:solidFill>
                  <a:prstClr val="black">
                    <a:tint val="75000"/>
                  </a:prstClr>
                </a:solidFill>
              </a:rPr>
              <a:pPr/>
              <a:t>24/05/2017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857577A0-DBA3-4581-9E99-CCF89EA76575}"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5779C-AFB1-4E19-AA3F-C7B40FC0FA6D}" type="datetimeFigureOut">
              <a:rPr lang="en-GB" smtClean="0">
                <a:solidFill>
                  <a:prstClr val="black">
                    <a:tint val="75000"/>
                  </a:prstClr>
                </a:solidFill>
              </a:rPr>
              <a:pPr/>
              <a:t>24/05/2017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857577A0-DBA3-4581-9E99-CCF89EA76575}"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65779C-AFB1-4E19-AA3F-C7B40FC0FA6D}" type="datetimeFigureOut">
              <a:rPr lang="en-GB" smtClean="0"/>
              <a:pPr/>
              <a:t>24/05/2017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57577A0-DBA3-4581-9E99-CCF89EA76575}"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A65779C-AFB1-4E19-AA3F-C7B40FC0FA6D}" type="datetimeFigureOut">
              <a:rPr lang="en-GB" smtClean="0"/>
              <a:pPr/>
              <a:t>24/05/2017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57577A0-DBA3-4581-9E99-CCF89EA76575}"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65779C-AFB1-4E19-AA3F-C7B40FC0FA6D}" type="datetimeFigureOut">
              <a:rPr lang="en-GB" smtClean="0"/>
              <a:pPr/>
              <a:t>24/05/2017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857577A0-DBA3-4581-9E99-CCF89EA76575}"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A65779C-AFB1-4E19-AA3F-C7B40FC0FA6D}" type="datetimeFigureOut">
              <a:rPr lang="en-GB" smtClean="0"/>
              <a:pPr/>
              <a:t>24/05/2017</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857577A0-DBA3-4581-9E99-CCF89EA7657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A65779C-AFB1-4E19-AA3F-C7B40FC0FA6D}" type="datetimeFigureOut">
              <a:rPr lang="en-GB" smtClean="0"/>
              <a:pPr/>
              <a:t>24/05/2017</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857577A0-DBA3-4581-9E99-CCF89EA76575}"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A65779C-AFB1-4E19-AA3F-C7B40FC0FA6D}" type="datetimeFigureOut">
              <a:rPr lang="en-GB" smtClean="0"/>
              <a:pPr/>
              <a:t>24/05/2017</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857577A0-DBA3-4581-9E99-CCF89EA7657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A65779C-AFB1-4E19-AA3F-C7B40FC0FA6D}" type="datetimeFigureOut">
              <a:rPr lang="en-GB" smtClean="0"/>
              <a:pPr/>
              <a:t>24/05/2017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857577A0-DBA3-4581-9E99-CCF89EA7657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A65779C-AFB1-4E19-AA3F-C7B40FC0FA6D}" type="datetimeFigureOut">
              <a:rPr lang="en-GB" smtClean="0"/>
              <a:pPr/>
              <a:t>24/05/2017</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57577A0-DBA3-4581-9E99-CCF89EA76575}"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A65779C-AFB1-4E19-AA3F-C7B40FC0FA6D}" type="datetimeFigureOut">
              <a:rPr lang="en-GB" smtClean="0"/>
              <a:pPr/>
              <a:t>24/05/2017</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57577A0-DBA3-4581-9E99-CCF89EA7657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65779C-AFB1-4E19-AA3F-C7B40FC0FA6D}" type="datetimeFigureOut">
              <a:rPr lang="en-GB" smtClean="0">
                <a:solidFill>
                  <a:prstClr val="black">
                    <a:tint val="75000"/>
                  </a:prstClr>
                </a:solidFill>
              </a:rPr>
              <a:pPr/>
              <a:t>24/05/2017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7577A0-DBA3-4581-9E99-CCF89EA76575}" type="slidenum">
              <a:rPr lang="en-GB" smtClean="0">
                <a:solidFill>
                  <a:prstClr val="black">
                    <a:tint val="75000"/>
                  </a:prstClr>
                </a:solidFill>
              </a:rPr>
              <a:pPr/>
              <a:t>‹#›</a:t>
            </a:fld>
            <a:endParaRPr lang="en-GB">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65779C-AFB1-4E19-AA3F-C7B40FC0FA6D}" type="datetimeFigureOut">
              <a:rPr lang="en-GB" smtClean="0">
                <a:solidFill>
                  <a:prstClr val="black">
                    <a:tint val="75000"/>
                  </a:prstClr>
                </a:solidFill>
              </a:rPr>
              <a:pPr/>
              <a:t>24/05/2017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7577A0-DBA3-4581-9E99-CCF89EA76575}" type="slidenum">
              <a:rPr lang="en-GB" smtClean="0">
                <a:solidFill>
                  <a:prstClr val="black">
                    <a:tint val="75000"/>
                  </a:prstClr>
                </a:solidFill>
              </a:rPr>
              <a:pPr/>
              <a:t>‹#›</a:t>
            </a:fld>
            <a:endParaRPr lang="en-GB">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65779C-AFB1-4E19-AA3F-C7B40FC0FA6D}" type="datetimeFigureOut">
              <a:rPr lang="en-GB" smtClean="0">
                <a:solidFill>
                  <a:prstClr val="black">
                    <a:tint val="75000"/>
                  </a:prstClr>
                </a:solidFill>
              </a:rPr>
              <a:pPr/>
              <a:t>24/05/2017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7577A0-DBA3-4581-9E99-CCF89EA76575}" type="slidenum">
              <a:rPr lang="en-GB" smtClean="0">
                <a:solidFill>
                  <a:prstClr val="black">
                    <a:tint val="75000"/>
                  </a:prstClr>
                </a:solidFill>
              </a:rPr>
              <a:pPr/>
              <a:t>‹#›</a:t>
            </a:fld>
            <a:endParaRPr lang="en-GB">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65779C-AFB1-4E19-AA3F-C7B40FC0FA6D}" type="datetimeFigureOut">
              <a:rPr lang="en-GB" smtClean="0">
                <a:solidFill>
                  <a:prstClr val="black">
                    <a:tint val="75000"/>
                  </a:prstClr>
                </a:solidFill>
              </a:rPr>
              <a:pPr/>
              <a:t>24/05/2017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7577A0-DBA3-4581-9E99-CCF89EA76575}" type="slidenum">
              <a:rPr lang="en-GB" smtClean="0">
                <a:solidFill>
                  <a:prstClr val="black">
                    <a:tint val="75000"/>
                  </a:prstClr>
                </a:solidFill>
              </a:rPr>
              <a:pPr/>
              <a:t>‹#›</a:t>
            </a:fld>
            <a:endParaRPr lang="en-GB">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65779C-AFB1-4E19-AA3F-C7B40FC0FA6D}" type="datetimeFigureOut">
              <a:rPr lang="en-GB" smtClean="0">
                <a:solidFill>
                  <a:prstClr val="black">
                    <a:tint val="75000"/>
                  </a:prstClr>
                </a:solidFill>
              </a:rPr>
              <a:pPr/>
              <a:t>24/05/2017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7577A0-DBA3-4581-9E99-CCF89EA76575}" type="slidenum">
              <a:rPr lang="en-GB" smtClean="0">
                <a:solidFill>
                  <a:prstClr val="black">
                    <a:tint val="75000"/>
                  </a:prstClr>
                </a:solidFill>
              </a:rPr>
              <a:pPr/>
              <a:t>‹#›</a:t>
            </a:fld>
            <a:endParaRPr lang="en-GB">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misgl.com/wp-content/uploads/2014/03/customer-service-biggest-problem1.jpg"/>
          <p:cNvPicPr>
            <a:picLocks noChangeAspect="1" noChangeArrowheads="1"/>
          </p:cNvPicPr>
          <p:nvPr/>
        </p:nvPicPr>
        <p:blipFill>
          <a:blip r:embed="rId2" cstate="print"/>
          <a:srcRect/>
          <a:stretch>
            <a:fillRect/>
          </a:stretch>
        </p:blipFill>
        <p:spPr bwMode="auto">
          <a:xfrm>
            <a:off x="-81840" y="0"/>
            <a:ext cx="9225840" cy="615781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548680"/>
            <a:ext cx="8208912" cy="2616101"/>
          </a:xfrm>
          <a:prstGeom prst="rect">
            <a:avLst/>
          </a:prstGeom>
          <a:noFill/>
        </p:spPr>
        <p:txBody>
          <a:bodyPr wrap="square" rtlCol="0">
            <a:spAutoFit/>
          </a:bodyPr>
          <a:lstStyle/>
          <a:p>
            <a:pPr algn="ctr"/>
            <a:r>
              <a:rPr lang="en-GB" sz="4000" dirty="0" smtClean="0"/>
              <a:t>Minister of Word &amp; Sacrament</a:t>
            </a:r>
          </a:p>
          <a:p>
            <a:pPr algn="ctr"/>
            <a:r>
              <a:rPr lang="en-GB" sz="4400" b="1" i="1" dirty="0" smtClean="0"/>
              <a:t>≠ </a:t>
            </a:r>
          </a:p>
          <a:p>
            <a:pPr algn="ctr"/>
            <a:r>
              <a:rPr lang="en-GB" sz="4000" dirty="0" smtClean="0"/>
              <a:t>Stipendiary Ministry</a:t>
            </a:r>
          </a:p>
          <a:p>
            <a:pPr algn="ctr"/>
            <a:endParaRPr lang="en-GB" sz="4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01862"/>
          </a:xfrm>
          <a:prstGeom prst="rect">
            <a:avLst/>
          </a:prstGeom>
          <a:noFill/>
        </p:spPr>
        <p:txBody>
          <a:bodyPr wrap="square" rtlCol="0">
            <a:spAutoFit/>
          </a:bodyPr>
          <a:lstStyle/>
          <a:p>
            <a:pPr algn="ctr"/>
            <a:r>
              <a:rPr lang="en-GB" sz="3600" i="1" dirty="0" smtClean="0">
                <a:solidFill>
                  <a:prstClr val="black"/>
                </a:solidFill>
              </a:rPr>
              <a:t>He handed out gifts of apostle, prophet, evangelist, and pastor-teacher to train Christ’s followers in skilled servant work, working within Christ’s body, the church, until we’re all moving rhythmically and easily with each other, efficient and graceful in response to God’s Son, fully mature adults, fully developed within and without, fully alive like Christ.</a:t>
            </a:r>
            <a:r>
              <a:rPr lang="en-GB" sz="3600" dirty="0" smtClean="0">
                <a:solidFill>
                  <a:prstClr val="black"/>
                </a:solidFill>
              </a:rPr>
              <a:t> </a:t>
            </a:r>
          </a:p>
          <a:p>
            <a:pPr algn="ctr"/>
            <a:endParaRPr lang="en-GB" sz="3600" dirty="0" smtClean="0">
              <a:solidFill>
                <a:prstClr val="black"/>
              </a:solidFill>
            </a:endParaRPr>
          </a:p>
          <a:p>
            <a:pPr algn="ctr"/>
            <a:r>
              <a:rPr lang="en-GB" sz="3600" dirty="0" smtClean="0">
                <a:solidFill>
                  <a:prstClr val="black"/>
                </a:solidFill>
              </a:rPr>
              <a:t>Ephesians 4 </a:t>
            </a:r>
            <a:r>
              <a:rPr lang="en-GB" sz="3600" dirty="0" err="1" smtClean="0">
                <a:solidFill>
                  <a:prstClr val="black"/>
                </a:solidFill>
              </a:rPr>
              <a:t>v’s</a:t>
            </a:r>
            <a:r>
              <a:rPr lang="en-GB" sz="3600" dirty="0" smtClean="0">
                <a:solidFill>
                  <a:prstClr val="black"/>
                </a:solidFill>
              </a:rPr>
              <a:t> 12 &amp; 13</a:t>
            </a:r>
          </a:p>
          <a:p>
            <a:pPr algn="ctr"/>
            <a:r>
              <a:rPr lang="en-GB" sz="3600" dirty="0" smtClean="0">
                <a:solidFill>
                  <a:prstClr val="black"/>
                </a:solidFill>
              </a:rPr>
              <a:t>The Message, Eugene Peterson</a:t>
            </a:r>
          </a:p>
          <a:p>
            <a:endParaRPr lang="en-GB" sz="4000" dirty="0">
              <a:solidFill>
                <a:prstClr val="black"/>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548680"/>
            <a:ext cx="8208912" cy="3847207"/>
          </a:xfrm>
          <a:prstGeom prst="rect">
            <a:avLst/>
          </a:prstGeom>
          <a:noFill/>
        </p:spPr>
        <p:txBody>
          <a:bodyPr wrap="square" rtlCol="0">
            <a:spAutoFit/>
          </a:bodyPr>
          <a:lstStyle/>
          <a:p>
            <a:pPr algn="ctr"/>
            <a:r>
              <a:rPr lang="en-GB" sz="4000" dirty="0" smtClean="0"/>
              <a:t>Minister of Word &amp; Sacrament</a:t>
            </a:r>
          </a:p>
          <a:p>
            <a:pPr algn="ctr"/>
            <a:r>
              <a:rPr lang="en-GB" sz="4400" b="1" i="1" dirty="0" smtClean="0"/>
              <a:t>≠ </a:t>
            </a:r>
          </a:p>
          <a:p>
            <a:pPr algn="ctr"/>
            <a:r>
              <a:rPr lang="en-GB" sz="4000" dirty="0" smtClean="0"/>
              <a:t>Parish Ministry</a:t>
            </a:r>
          </a:p>
          <a:p>
            <a:pPr algn="ctr"/>
            <a:endParaRPr lang="en-GB" sz="4000" dirty="0" smtClean="0"/>
          </a:p>
          <a:p>
            <a:pPr algn="ctr"/>
            <a:r>
              <a:rPr lang="en-GB" sz="4000" dirty="0" smtClean="0"/>
              <a:t>Should fully include OLM</a:t>
            </a:r>
          </a:p>
          <a:p>
            <a:pPr algn="ctr"/>
            <a:endParaRPr lang="en-GB" sz="4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548680"/>
            <a:ext cx="8208912" cy="5078313"/>
          </a:xfrm>
          <a:prstGeom prst="rect">
            <a:avLst/>
          </a:prstGeom>
          <a:noFill/>
        </p:spPr>
        <p:txBody>
          <a:bodyPr wrap="square" rtlCol="0">
            <a:spAutoFit/>
          </a:bodyPr>
          <a:lstStyle/>
          <a:p>
            <a:pPr algn="ctr"/>
            <a:r>
              <a:rPr lang="en-GB" sz="4000" dirty="0" smtClean="0"/>
              <a:t>Minister of Word &amp; Sacrament</a:t>
            </a:r>
          </a:p>
          <a:p>
            <a:pPr algn="ctr"/>
            <a:r>
              <a:rPr lang="en-GB" sz="4400" b="1" i="1" dirty="0" smtClean="0"/>
              <a:t>≠ </a:t>
            </a:r>
          </a:p>
          <a:p>
            <a:pPr algn="ctr"/>
            <a:r>
              <a:rPr lang="en-GB" sz="4000" dirty="0" smtClean="0"/>
              <a:t>Parish Ministry</a:t>
            </a:r>
          </a:p>
          <a:p>
            <a:pPr algn="ctr"/>
            <a:endParaRPr lang="en-GB" sz="4000" dirty="0" smtClean="0"/>
          </a:p>
          <a:p>
            <a:pPr algn="ctr"/>
            <a:r>
              <a:rPr lang="en-GB" sz="4000" dirty="0" smtClean="0"/>
              <a:t>Should fully include OLM</a:t>
            </a:r>
          </a:p>
          <a:p>
            <a:pPr algn="ctr"/>
            <a:endParaRPr lang="en-GB" sz="4000" dirty="0" smtClean="0"/>
          </a:p>
          <a:p>
            <a:pPr algn="ctr"/>
            <a:r>
              <a:rPr lang="en-GB" sz="4000" dirty="0" smtClean="0"/>
              <a:t>Add:</a:t>
            </a:r>
          </a:p>
          <a:p>
            <a:pPr algn="ctr"/>
            <a:r>
              <a:rPr lang="en-GB" sz="4000" dirty="0" smtClean="0"/>
              <a:t>Commissioned Local Ministers?</a:t>
            </a:r>
            <a:endParaRPr lang="en-GB" sz="4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0"/>
            <a:ext cx="8208912" cy="2554545"/>
          </a:xfrm>
          <a:prstGeom prst="rect">
            <a:avLst/>
          </a:prstGeom>
          <a:noFill/>
        </p:spPr>
        <p:txBody>
          <a:bodyPr wrap="square" rtlCol="0">
            <a:spAutoFit/>
          </a:bodyPr>
          <a:lstStyle/>
          <a:p>
            <a:pPr algn="ctr"/>
            <a:r>
              <a:rPr lang="en-GB" sz="4000" i="1" dirty="0" smtClean="0"/>
              <a:t>to consider the shape of new local church leadership roles which might be developed to sustain and build the Church in the future.</a:t>
            </a:r>
            <a:endParaRPr lang="en-GB" sz="4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548680"/>
            <a:ext cx="8208912" cy="707886"/>
          </a:xfrm>
          <a:prstGeom prst="rect">
            <a:avLst/>
          </a:prstGeom>
          <a:noFill/>
        </p:spPr>
        <p:txBody>
          <a:bodyPr wrap="square" rtlCol="0">
            <a:spAutoFit/>
          </a:bodyPr>
          <a:lstStyle/>
          <a:p>
            <a:pPr algn="ctr"/>
            <a:r>
              <a:rPr lang="en-GB" sz="4000" dirty="0" smtClean="0"/>
              <a:t>Enabling Sacramental Ministries</a:t>
            </a:r>
            <a:endParaRPr lang="en-GB" sz="4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pbs.twimg.com/profile_images/664913640169058305/G-2_RrDI.jpg"/>
          <p:cNvPicPr>
            <a:picLocks noChangeAspect="1" noChangeArrowheads="1"/>
          </p:cNvPicPr>
          <p:nvPr/>
        </p:nvPicPr>
        <p:blipFill>
          <a:blip r:embed="rId2" cstate="print"/>
          <a:srcRect/>
          <a:stretch>
            <a:fillRect/>
          </a:stretch>
        </p:blipFill>
        <p:spPr bwMode="auto">
          <a:xfrm>
            <a:off x="0" y="0"/>
            <a:ext cx="5148064" cy="5148064"/>
          </a:xfrm>
          <a:prstGeom prst="rect">
            <a:avLst/>
          </a:prstGeom>
          <a:noFill/>
        </p:spPr>
      </p:pic>
      <p:sp>
        <p:nvSpPr>
          <p:cNvPr id="3" name="TextBox 2"/>
          <p:cNvSpPr txBox="1"/>
          <p:nvPr/>
        </p:nvSpPr>
        <p:spPr>
          <a:xfrm>
            <a:off x="5148064" y="0"/>
            <a:ext cx="3995936" cy="6740307"/>
          </a:xfrm>
          <a:prstGeom prst="rect">
            <a:avLst/>
          </a:prstGeom>
          <a:noFill/>
        </p:spPr>
        <p:txBody>
          <a:bodyPr wrap="square" rtlCol="0">
            <a:spAutoFit/>
          </a:bodyPr>
          <a:lstStyle/>
          <a:p>
            <a:pPr algn="ctr"/>
            <a:r>
              <a:rPr lang="en-GB" sz="3600" b="1" dirty="0" smtClean="0"/>
              <a:t>Church in a secular Age</a:t>
            </a:r>
            <a:endParaRPr lang="en-GB" sz="3600" dirty="0" smtClean="0"/>
          </a:p>
          <a:p>
            <a:pPr algn="ctr"/>
            <a:r>
              <a:rPr lang="en-GB" sz="3600" dirty="0" smtClean="0"/>
              <a:t> &amp; </a:t>
            </a:r>
          </a:p>
          <a:p>
            <a:pPr algn="ctr"/>
            <a:r>
              <a:rPr lang="en-GB" sz="3600" b="1" dirty="0" smtClean="0"/>
              <a:t>Pioneer Ministry</a:t>
            </a:r>
          </a:p>
          <a:p>
            <a:pPr algn="ctr"/>
            <a:endParaRPr lang="en-GB" sz="3600" dirty="0" smtClean="0"/>
          </a:p>
          <a:p>
            <a:pPr algn="ctr"/>
            <a:r>
              <a:rPr lang="en-GB" sz="3600" dirty="0" smtClean="0"/>
              <a:t>March 2017</a:t>
            </a:r>
          </a:p>
          <a:p>
            <a:pPr algn="ctr"/>
            <a:r>
              <a:rPr lang="en-GB" sz="3600" dirty="0" smtClean="0"/>
              <a:t>Glasgow</a:t>
            </a:r>
          </a:p>
          <a:p>
            <a:pPr algn="ctr"/>
            <a:endParaRPr lang="en-GB" sz="3600" dirty="0" smtClean="0"/>
          </a:p>
          <a:p>
            <a:pPr algn="ctr"/>
            <a:r>
              <a:rPr lang="en-GB" sz="3600" dirty="0" smtClean="0"/>
              <a:t>Videos available on the Church of Scotland website</a:t>
            </a:r>
          </a:p>
          <a:p>
            <a:endParaRPr lang="en-GB" dirty="0" smtClean="0"/>
          </a:p>
          <a:p>
            <a:r>
              <a:rPr lang="en-GB" dirty="0" smtClean="0"/>
              <a:t> </a:t>
            </a:r>
            <a:endParaRPr lang="en-GB" dirty="0"/>
          </a:p>
        </p:txBody>
      </p:sp>
      <p:sp>
        <p:nvSpPr>
          <p:cNvPr id="4" name="TextBox 3"/>
          <p:cNvSpPr txBox="1"/>
          <p:nvPr/>
        </p:nvSpPr>
        <p:spPr>
          <a:xfrm>
            <a:off x="0" y="4611231"/>
            <a:ext cx="5148064" cy="2246769"/>
          </a:xfrm>
          <a:prstGeom prst="rect">
            <a:avLst/>
          </a:prstGeom>
          <a:solidFill>
            <a:schemeClr val="bg1"/>
          </a:solidFill>
        </p:spPr>
        <p:txBody>
          <a:bodyPr wrap="square" rtlCol="0">
            <a:spAutoFit/>
          </a:bodyPr>
          <a:lstStyle/>
          <a:p>
            <a:pPr algn="ctr"/>
            <a:r>
              <a:rPr lang="en-GB" sz="2800" dirty="0" smtClean="0"/>
              <a:t>Professor Stefan Paas</a:t>
            </a:r>
          </a:p>
          <a:p>
            <a:pPr algn="ctr"/>
            <a:r>
              <a:rPr lang="en-GB" sz="2800" dirty="0" smtClean="0"/>
              <a:t>J.H. </a:t>
            </a:r>
            <a:r>
              <a:rPr lang="en-GB" sz="2800" dirty="0" err="1" smtClean="0"/>
              <a:t>Bavinck</a:t>
            </a:r>
            <a:r>
              <a:rPr lang="en-GB" sz="2800" dirty="0" smtClean="0"/>
              <a:t> Chair for </a:t>
            </a:r>
            <a:r>
              <a:rPr lang="en-GB" sz="2800" dirty="0" err="1" smtClean="0"/>
              <a:t>Missiology</a:t>
            </a:r>
            <a:r>
              <a:rPr lang="en-GB" sz="2800" dirty="0" smtClean="0"/>
              <a:t> and Intercultural Theology VU University Amsterdam. </a:t>
            </a:r>
            <a:endParaRPr lang="en-GB"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0"/>
            <a:ext cx="7344816" cy="769441"/>
          </a:xfrm>
          <a:prstGeom prst="rect">
            <a:avLst/>
          </a:prstGeom>
          <a:noFill/>
        </p:spPr>
        <p:txBody>
          <a:bodyPr wrap="square" rtlCol="0">
            <a:spAutoFit/>
          </a:bodyPr>
          <a:lstStyle/>
          <a:p>
            <a:pPr algn="ctr"/>
            <a:r>
              <a:rPr lang="en-GB" sz="4400" dirty="0" smtClean="0">
                <a:solidFill>
                  <a:prstClr val="black"/>
                </a:solidFill>
              </a:rPr>
              <a:t>Do we really need to change?</a:t>
            </a:r>
            <a:endParaRPr lang="en-GB" sz="4400" dirty="0">
              <a:solidFill>
                <a:prstClr val="black"/>
              </a:solidFill>
            </a:endParaRPr>
          </a:p>
        </p:txBody>
      </p:sp>
      <p:sp>
        <p:nvSpPr>
          <p:cNvPr id="3" name="TextBox 2"/>
          <p:cNvSpPr txBox="1"/>
          <p:nvPr/>
        </p:nvSpPr>
        <p:spPr>
          <a:xfrm>
            <a:off x="4644008" y="4293096"/>
            <a:ext cx="4139952" cy="1446550"/>
          </a:xfrm>
          <a:prstGeom prst="rect">
            <a:avLst/>
          </a:prstGeom>
          <a:noFill/>
        </p:spPr>
        <p:txBody>
          <a:bodyPr wrap="square" rtlCol="0">
            <a:spAutoFit/>
          </a:bodyPr>
          <a:lstStyle/>
          <a:p>
            <a:pPr algn="ctr"/>
            <a:r>
              <a:rPr lang="en-GB" sz="4400" dirty="0" smtClean="0">
                <a:solidFill>
                  <a:prstClr val="black"/>
                </a:solidFill>
              </a:rPr>
              <a:t>What can we actually do now?</a:t>
            </a:r>
            <a:endParaRPr lang="en-GB" sz="4400" dirty="0">
              <a:solidFill>
                <a:prstClr val="black"/>
              </a:solidFill>
            </a:endParaRPr>
          </a:p>
        </p:txBody>
      </p:sp>
      <p:sp>
        <p:nvSpPr>
          <p:cNvPr id="4" name="TextBox 3"/>
          <p:cNvSpPr txBox="1"/>
          <p:nvPr/>
        </p:nvSpPr>
        <p:spPr>
          <a:xfrm>
            <a:off x="0" y="2564904"/>
            <a:ext cx="3995936" cy="1446550"/>
          </a:xfrm>
          <a:prstGeom prst="rect">
            <a:avLst/>
          </a:prstGeom>
          <a:noFill/>
        </p:spPr>
        <p:txBody>
          <a:bodyPr wrap="square" rtlCol="0">
            <a:spAutoFit/>
          </a:bodyPr>
          <a:lstStyle/>
          <a:p>
            <a:pPr algn="ctr"/>
            <a:r>
              <a:rPr lang="en-GB" sz="4400" dirty="0" smtClean="0">
                <a:solidFill>
                  <a:prstClr val="black"/>
                </a:solidFill>
              </a:rPr>
              <a:t>How do we go about changing?</a:t>
            </a:r>
            <a:endParaRPr lang="en-GB" sz="4400" dirty="0">
              <a:solidFill>
                <a:prstClr val="black"/>
              </a:solidFill>
            </a:endParaRPr>
          </a:p>
        </p:txBody>
      </p:sp>
      <p:cxnSp>
        <p:nvCxnSpPr>
          <p:cNvPr id="6" name="Straight Arrow Connector 5"/>
          <p:cNvCxnSpPr/>
          <p:nvPr/>
        </p:nvCxnSpPr>
        <p:spPr>
          <a:xfrm flipH="1">
            <a:off x="2771800" y="980728"/>
            <a:ext cx="1152128" cy="1584176"/>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331640" y="4058072"/>
            <a:ext cx="3384376" cy="109912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b-i.forbesimg.com/kathycaprino/files/2013/06/stuartmilessame-change.jpg"/>
          <p:cNvPicPr>
            <a:picLocks noChangeAspect="1" noChangeArrowheads="1"/>
          </p:cNvPicPr>
          <p:nvPr/>
        </p:nvPicPr>
        <p:blipFill>
          <a:blip r:embed="rId2" cstate="print"/>
          <a:srcRect/>
          <a:stretch>
            <a:fillRect/>
          </a:stretch>
        </p:blipFill>
        <p:spPr bwMode="auto">
          <a:xfrm>
            <a:off x="1331640" y="0"/>
            <a:ext cx="6732240" cy="673224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fr002.jpg"/>
          <p:cNvPicPr>
            <a:picLocks noChangeAspect="1"/>
          </p:cNvPicPr>
          <p:nvPr/>
        </p:nvPicPr>
        <p:blipFill>
          <a:blip r:embed="rId2" cstate="print"/>
          <a:stretch>
            <a:fillRect/>
          </a:stretch>
        </p:blipFill>
        <p:spPr>
          <a:xfrm>
            <a:off x="76200" y="1377696"/>
            <a:ext cx="8991600" cy="410260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www.lixulawyer.com/wp-content/uploads/2016/11/leadership.jpg"/>
          <p:cNvPicPr>
            <a:picLocks noChangeAspect="1" noChangeArrowheads="1"/>
          </p:cNvPicPr>
          <p:nvPr/>
        </p:nvPicPr>
        <p:blipFill>
          <a:blip r:embed="rId2" cstate="print"/>
          <a:srcRect/>
          <a:stretch>
            <a:fillRect/>
          </a:stretch>
        </p:blipFill>
        <p:spPr bwMode="auto">
          <a:xfrm>
            <a:off x="0" y="0"/>
            <a:ext cx="9578598" cy="638132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836712"/>
            <a:ext cx="3672408" cy="3170099"/>
          </a:xfrm>
          <a:prstGeom prst="rect">
            <a:avLst/>
          </a:prstGeom>
          <a:noFill/>
        </p:spPr>
        <p:txBody>
          <a:bodyPr wrap="square" rtlCol="0">
            <a:spAutoFit/>
          </a:bodyPr>
          <a:lstStyle/>
          <a:p>
            <a:pPr algn="ctr"/>
            <a:r>
              <a:rPr lang="en-GB" sz="4000" dirty="0" smtClean="0"/>
              <a:t>Don’t cut the number of charges to the number of ministers</a:t>
            </a:r>
            <a:endParaRPr lang="en-GB"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836712"/>
            <a:ext cx="3672408" cy="3170099"/>
          </a:xfrm>
          <a:prstGeom prst="rect">
            <a:avLst/>
          </a:prstGeom>
          <a:noFill/>
        </p:spPr>
        <p:txBody>
          <a:bodyPr wrap="square" rtlCol="0">
            <a:spAutoFit/>
          </a:bodyPr>
          <a:lstStyle/>
          <a:p>
            <a:pPr algn="ctr"/>
            <a:r>
              <a:rPr lang="en-GB" sz="4000" dirty="0" smtClean="0"/>
              <a:t>Don’t cut the number of charges to the number of ministers</a:t>
            </a:r>
            <a:endParaRPr lang="en-GB" sz="4000" dirty="0"/>
          </a:p>
        </p:txBody>
      </p:sp>
      <p:sp>
        <p:nvSpPr>
          <p:cNvPr id="3" name="TextBox 2"/>
          <p:cNvSpPr txBox="1"/>
          <p:nvPr/>
        </p:nvSpPr>
        <p:spPr>
          <a:xfrm>
            <a:off x="5220072" y="908720"/>
            <a:ext cx="3672408" cy="2554545"/>
          </a:xfrm>
          <a:prstGeom prst="rect">
            <a:avLst/>
          </a:prstGeom>
          <a:noFill/>
        </p:spPr>
        <p:txBody>
          <a:bodyPr wrap="square" rtlCol="0">
            <a:spAutoFit/>
          </a:bodyPr>
          <a:lstStyle/>
          <a:p>
            <a:pPr algn="ctr"/>
            <a:r>
              <a:rPr lang="en-GB" sz="4000" dirty="0" smtClean="0"/>
              <a:t>Every charge is anxious to have their own minister</a:t>
            </a:r>
            <a:endParaRPr lang="en-GB"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lolsnaps.com/upload_pic/OnTheOneHand-46250.png"/>
          <p:cNvPicPr>
            <a:picLocks noChangeAspect="1" noChangeArrowheads="1"/>
          </p:cNvPicPr>
          <p:nvPr/>
        </p:nvPicPr>
        <p:blipFill>
          <a:blip r:embed="rId2" cstate="print"/>
          <a:srcRect/>
          <a:stretch>
            <a:fillRect/>
          </a:stretch>
        </p:blipFill>
        <p:spPr bwMode="auto">
          <a:xfrm>
            <a:off x="-1" y="0"/>
            <a:ext cx="9168449" cy="6858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76672"/>
            <a:ext cx="9144000" cy="1323439"/>
          </a:xfrm>
          <a:prstGeom prst="rect">
            <a:avLst/>
          </a:prstGeom>
          <a:noFill/>
        </p:spPr>
        <p:txBody>
          <a:bodyPr wrap="square" rtlCol="0">
            <a:spAutoFit/>
          </a:bodyPr>
          <a:lstStyle/>
          <a:p>
            <a:pPr algn="ctr"/>
            <a:r>
              <a:rPr lang="en-GB" sz="4000" dirty="0" smtClean="0"/>
              <a:t>We should aim to have a minister of Word and Sacrament in every charge</a:t>
            </a:r>
            <a:endParaRPr lang="en-GB" sz="4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355</TotalTime>
  <Words>244</Words>
  <Application>Microsoft Office PowerPoint</Application>
  <PresentationFormat>On-screen Show (4:3)</PresentationFormat>
  <Paragraphs>41</Paragraphs>
  <Slides>16</Slides>
  <Notes>0</Notes>
  <HiddenSlides>0</HiddenSlides>
  <MMClips>0</MMClips>
  <ScaleCrop>false</ScaleCrop>
  <HeadingPairs>
    <vt:vector size="4" baseType="variant">
      <vt:variant>
        <vt:lpstr>Theme</vt:lpstr>
      </vt:variant>
      <vt:variant>
        <vt:i4>6</vt:i4>
      </vt:variant>
      <vt:variant>
        <vt:lpstr>Slide Titles</vt:lpstr>
      </vt:variant>
      <vt:variant>
        <vt:i4>16</vt:i4>
      </vt:variant>
    </vt:vector>
  </HeadingPairs>
  <TitlesOfParts>
    <vt:vector size="22" baseType="lpstr">
      <vt:lpstr>Concourse</vt:lpstr>
      <vt:lpstr>Office Theme</vt:lpstr>
      <vt:lpstr>1_Office Theme</vt:lpstr>
      <vt:lpstr>2_Office Theme</vt:lpstr>
      <vt:lpstr>3_Office Theme</vt:lpstr>
      <vt:lpstr>5_Office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GDuffin</dc:creator>
  <cp:lastModifiedBy>Flett, Rob</cp:lastModifiedBy>
  <cp:revision>19</cp:revision>
  <dcterms:created xsi:type="dcterms:W3CDTF">2017-05-10T10:09:20Z</dcterms:created>
  <dcterms:modified xsi:type="dcterms:W3CDTF">2017-05-24T11:25:25Z</dcterms:modified>
</cp:coreProperties>
</file>